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9" r:id="rId4"/>
    <p:sldId id="257" r:id="rId5"/>
    <p:sldId id="258" r:id="rId6"/>
  </p:sldIdLst>
  <p:sldSz cx="7559675" cy="1069181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5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06164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1716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83160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106164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1291716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8100000" y="375120"/>
            <a:ext cx="6803640" cy="827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06164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291716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83160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106164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1291716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8100000" y="375120"/>
            <a:ext cx="6803640" cy="827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061640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2917160" y="315900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83160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1061640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12917160" y="6398280"/>
            <a:ext cx="219060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8100000" y="375120"/>
            <a:ext cx="6803640" cy="827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1802240" y="639828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1802240" y="3159000"/>
            <a:ext cx="331992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316000" y="6398280"/>
            <a:ext cx="6803640" cy="295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956000" y="42660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956360" y="22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938000" y="974016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0145520" y="9740160"/>
            <a:ext cx="239616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2980520" y="974016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4CA23FD-84D7-4784-B07C-D1C56840FE32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-69840" y="-216000"/>
            <a:ext cx="7809840" cy="11045160"/>
          </a:xfrm>
          <a:prstGeom prst="rect">
            <a:avLst/>
          </a:prstGeom>
          <a:solidFill>
            <a:srgbClr val="FF0D0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270000" y="360000"/>
            <a:ext cx="7020000" cy="100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8"/>
          <p:cNvSpPr txBox="1"/>
          <p:nvPr/>
        </p:nvSpPr>
        <p:spPr>
          <a:xfrm>
            <a:off x="309600" y="10015200"/>
            <a:ext cx="4442400" cy="32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N° URGENCES : 118 FEU </a:t>
            </a:r>
            <a:r>
              <a:rPr lang="fr-FR" sz="2327" b="1" strike="noStrike" spc="24" baseline="3000">
                <a:solidFill>
                  <a:srgbClr val="EA171A"/>
                </a:solidFill>
                <a:latin typeface="SegoeUI-Bold"/>
                <a:ea typeface="SegoeUI-Bold"/>
              </a:rPr>
              <a:t>|</a:t>
            </a:r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 144 SANTÉ </a:t>
            </a:r>
            <a:r>
              <a:rPr lang="fr-FR" sz="2327" b="1" strike="noStrike" spc="24" baseline="3000">
                <a:solidFill>
                  <a:srgbClr val="EA171A"/>
                </a:solidFill>
                <a:latin typeface="SegoeUI-Bold"/>
                <a:ea typeface="SegoeUI-Bold"/>
              </a:rPr>
              <a:t>|</a:t>
            </a:r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 117 POLICE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8" name="TextShape 9"/>
          <p:cNvSpPr txBox="1"/>
          <p:nvPr/>
        </p:nvSpPr>
        <p:spPr>
          <a:xfrm>
            <a:off x="342000" y="979560"/>
            <a:ext cx="5400000" cy="57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90" b="1" strike="noStrike" spc="-1">
                <a:latin typeface="Segoe UI"/>
              </a:rPr>
              <a:t>MODE D’EMPLOI</a:t>
            </a:r>
            <a:endParaRPr lang="fr-FR" sz="2890" b="0" strike="noStrike" spc="-1">
              <a:latin typeface="Arial"/>
            </a:endParaRPr>
          </a:p>
        </p:txBody>
      </p:sp>
      <p:sp>
        <p:nvSpPr>
          <p:cNvPr id="9" name="TextShape 10"/>
          <p:cNvSpPr txBox="1"/>
          <p:nvPr/>
        </p:nvSpPr>
        <p:spPr>
          <a:xfrm>
            <a:off x="5508000" y="10015200"/>
            <a:ext cx="1742400" cy="32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www.eca-vaud.ch</a:t>
            </a:r>
            <a:endParaRPr lang="fr-FR" sz="1350" b="0" strike="noStrike" spc="-1">
              <a:latin typeface="Arial"/>
            </a:endParaRPr>
          </a:p>
        </p:txBody>
      </p:sp>
      <p:pic>
        <p:nvPicPr>
          <p:cNvPr id="10" name="Image 9"/>
          <p:cNvPicPr/>
          <p:nvPr/>
        </p:nvPicPr>
        <p:blipFill>
          <a:blip r:embed="rId14"/>
          <a:stretch/>
        </p:blipFill>
        <p:spPr>
          <a:xfrm>
            <a:off x="5400000" y="504000"/>
            <a:ext cx="1677240" cy="665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100000" y="37512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16000" y="31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7778880" y="988272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7740000" y="10062720"/>
            <a:ext cx="239616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7778880" y="988272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E30A3793-CD2A-4323-9C77-E18014F0D5C2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2" name="CustomShape 6"/>
          <p:cNvSpPr/>
          <p:nvPr/>
        </p:nvSpPr>
        <p:spPr>
          <a:xfrm>
            <a:off x="-69840" y="-216000"/>
            <a:ext cx="7809840" cy="11045160"/>
          </a:xfrm>
          <a:prstGeom prst="rect">
            <a:avLst/>
          </a:prstGeom>
          <a:solidFill>
            <a:srgbClr val="FF0D0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7"/>
          <p:cNvSpPr/>
          <p:nvPr/>
        </p:nvSpPr>
        <p:spPr>
          <a:xfrm>
            <a:off x="270000" y="360000"/>
            <a:ext cx="7020000" cy="100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TextShape 8"/>
          <p:cNvSpPr txBox="1"/>
          <p:nvPr/>
        </p:nvSpPr>
        <p:spPr>
          <a:xfrm>
            <a:off x="309600" y="10015200"/>
            <a:ext cx="5450400" cy="32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N° URGENCES : 118 FEU </a:t>
            </a:r>
            <a:r>
              <a:rPr lang="fr-FR" sz="2327" b="1" strike="noStrike" spc="24" baseline="3000">
                <a:solidFill>
                  <a:srgbClr val="EA171A"/>
                </a:solidFill>
                <a:latin typeface="SegoeUI-Bold"/>
                <a:ea typeface="SegoeUI-Bold"/>
              </a:rPr>
              <a:t>|</a:t>
            </a:r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 144 SANTÉ </a:t>
            </a:r>
            <a:r>
              <a:rPr lang="fr-FR" sz="2327" b="1" strike="noStrike" spc="24" baseline="3000">
                <a:solidFill>
                  <a:srgbClr val="EA171A"/>
                </a:solidFill>
                <a:latin typeface="SegoeUI-Bold"/>
                <a:ea typeface="SegoeUI-Bold"/>
              </a:rPr>
              <a:t>|</a:t>
            </a:r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 117 POLICE</a:t>
            </a:r>
            <a:endParaRPr lang="fr-FR" sz="135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920000" y="360000"/>
            <a:ext cx="6803640" cy="178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956360" y="2259000"/>
            <a:ext cx="6803640" cy="6201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8318880" y="792000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7920000" y="8982720"/>
            <a:ext cx="239616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8555040" y="9540000"/>
            <a:ext cx="1761120" cy="73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C8C5656-DE94-43B3-8D68-3DCFBF4F4896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/>
          <p:cNvSpPr txBox="1"/>
          <p:nvPr/>
        </p:nvSpPr>
        <p:spPr>
          <a:xfrm>
            <a:off x="342000" y="1662493"/>
            <a:ext cx="5400000" cy="9165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000" b="1" spc="-1" dirty="0" smtClean="0">
                <a:latin typeface="Segoe UI"/>
              </a:rPr>
              <a:t>Mode d’emploi</a:t>
            </a:r>
            <a:endParaRPr lang="fr-FR" sz="2000" spc="-1" dirty="0"/>
          </a:p>
          <a:p>
            <a:r>
              <a:rPr lang="fr-FR" sz="2890" b="1" strike="noStrike" spc="-1" dirty="0" smtClean="0">
                <a:latin typeface="Segoe UI"/>
              </a:rPr>
              <a:t>CONSIGNES </a:t>
            </a:r>
            <a:r>
              <a:rPr lang="fr-FR" sz="2890" b="1" spc="-1" dirty="0" smtClean="0">
                <a:latin typeface="Segoe UI"/>
              </a:rPr>
              <a:t>DE S</a:t>
            </a:r>
            <a:r>
              <a:rPr lang="fr-FR" sz="2890" b="1" strike="noStrike" spc="-1" dirty="0" smtClean="0">
                <a:latin typeface="Segoe UI"/>
              </a:rPr>
              <a:t>ÉCURITÉ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1999" y="2769148"/>
            <a:ext cx="622292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Les consignes de sécurité sont obligatoires. </a:t>
            </a:r>
            <a:endParaRPr lang="fr-CH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fr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propriétaires/exploitants sont </a:t>
            </a:r>
            <a:r>
              <a:rPr lang="fr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responsables</a:t>
            </a:r>
          </a:p>
          <a:p>
            <a:r>
              <a:rPr lang="fr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leur élaboration</a:t>
            </a:r>
            <a:r>
              <a:rPr lang="fr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r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b="1" dirty="0">
                <a:latin typeface="Segoe UI" panose="020B0502040204020203" pitchFamily="34" charset="0"/>
                <a:cs typeface="Segoe UI" panose="020B0502040204020203" pitchFamily="34" charset="0"/>
              </a:rPr>
              <a:t>Consigne </a:t>
            </a:r>
            <a:r>
              <a:rPr lang="fr-CH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générale</a:t>
            </a:r>
            <a:endParaRPr lang="fr-CH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consigne proposée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 l’ECA est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une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consigne</a:t>
            </a: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générale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type. Elle s’applique aux cas les plus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standards</a:t>
            </a: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destinée à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un large public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et à la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majorité des bâtiments.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Elle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ne se substitue pas à une consigne spécifique et détaillée, à l’attention des personnes formées. </a:t>
            </a:r>
            <a:endParaRPr lang="fr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Une bibliothèque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pictogrammes standards </a:t>
            </a: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mise à votre disposition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r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b="1" dirty="0">
                <a:latin typeface="Segoe UI" panose="020B0502040204020203" pitchFamily="34" charset="0"/>
                <a:cs typeface="Segoe UI" panose="020B0502040204020203" pitchFamily="34" charset="0"/>
              </a:rPr>
              <a:t>A adapter selon la situation</a:t>
            </a: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consigne générale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peut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être adaptée à différentes situations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particulières.</a:t>
            </a:r>
            <a:endParaRPr lang="fr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Par exemple, en l’absence d’extincteur ou d’ascenseur dans votre bâtiment, vous pouvez supprimer le pictogramme et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le texte correspondant. </a:t>
            </a:r>
          </a:p>
          <a:p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Il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est aussi possible de modifier les phrases liées aux pictogrammes pour apporter des précisions personnalisées pour votre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institution,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indiquant par exemple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le nom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votre bâtiment ou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encore l’emplacement </a:t>
            </a:r>
            <a:r>
              <a:rPr lang="fr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exact du </a:t>
            </a:r>
            <a:r>
              <a:rPr lang="fr-CH" dirty="0">
                <a:latin typeface="Segoe UI" panose="020B0502040204020203" pitchFamily="34" charset="0"/>
                <a:cs typeface="Segoe UI" panose="020B0502040204020203" pitchFamily="34" charset="0"/>
              </a:rPr>
              <a:t>point de rassemblement. </a:t>
            </a:r>
          </a:p>
          <a:p>
            <a:endParaRPr lang="fr-CH" dirty="0"/>
          </a:p>
        </p:txBody>
      </p:sp>
      <p:pic>
        <p:nvPicPr>
          <p:cNvPr id="14" name="Image 13"/>
          <p:cNvPicPr/>
          <p:nvPr/>
        </p:nvPicPr>
        <p:blipFill>
          <a:blip r:embed="rId2"/>
          <a:stretch/>
        </p:blipFill>
        <p:spPr>
          <a:xfrm>
            <a:off x="5400360" y="468360"/>
            <a:ext cx="1677240" cy="66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16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920000" y="360000"/>
            <a:ext cx="680364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42000" y="979560"/>
            <a:ext cx="6858000" cy="1065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90" b="1" strike="noStrike" spc="-1">
                <a:latin typeface="Segoe UI"/>
              </a:rPr>
              <a:t>BIBLIOTHEQUE PICTOGRAMMES</a:t>
            </a:r>
            <a:endParaRPr lang="fr-FR" sz="2890" b="0" strike="noStrike" spc="-1">
              <a:latin typeface="Arial"/>
            </a:endParaRPr>
          </a:p>
        </p:txBody>
      </p:sp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396000" y="21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7" name="Image 146"/>
          <p:cNvPicPr/>
          <p:nvPr/>
        </p:nvPicPr>
        <p:blipFill>
          <a:blip r:embed="rId3"/>
          <a:stretch/>
        </p:blipFill>
        <p:spPr>
          <a:xfrm>
            <a:off x="3941640" y="21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8" name="Image 147"/>
          <p:cNvPicPr/>
          <p:nvPr/>
        </p:nvPicPr>
        <p:blipFill>
          <a:blip r:embed="rId4"/>
          <a:stretch/>
        </p:blipFill>
        <p:spPr>
          <a:xfrm>
            <a:off x="396000" y="3047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9" name="Image 148"/>
          <p:cNvPicPr/>
          <p:nvPr/>
        </p:nvPicPr>
        <p:blipFill>
          <a:blip r:embed="rId5"/>
          <a:stretch/>
        </p:blipFill>
        <p:spPr>
          <a:xfrm>
            <a:off x="3941640" y="66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0" name="Image 149"/>
          <p:cNvPicPr/>
          <p:nvPr/>
        </p:nvPicPr>
        <p:blipFill>
          <a:blip r:embed="rId6"/>
          <a:stretch/>
        </p:blipFill>
        <p:spPr>
          <a:xfrm>
            <a:off x="396000" y="48866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1" name="Image 150"/>
          <p:cNvPicPr/>
          <p:nvPr/>
        </p:nvPicPr>
        <p:blipFill>
          <a:blip r:embed="rId7"/>
          <a:stretch/>
        </p:blipFill>
        <p:spPr>
          <a:xfrm>
            <a:off x="3941640" y="3047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2" name="Image 151"/>
          <p:cNvPicPr/>
          <p:nvPr/>
        </p:nvPicPr>
        <p:blipFill>
          <a:blip r:embed="rId8"/>
          <a:stretch/>
        </p:blipFill>
        <p:spPr>
          <a:xfrm>
            <a:off x="3941640" y="39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3" name="Image 152"/>
          <p:cNvPicPr/>
          <p:nvPr/>
        </p:nvPicPr>
        <p:blipFill>
          <a:blip r:embed="rId9"/>
          <a:stretch/>
        </p:blipFill>
        <p:spPr>
          <a:xfrm>
            <a:off x="396000" y="7596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4" name="Image 153"/>
          <p:cNvPicPr/>
          <p:nvPr/>
        </p:nvPicPr>
        <p:blipFill>
          <a:blip r:embed="rId10"/>
          <a:stretch/>
        </p:blipFill>
        <p:spPr>
          <a:xfrm>
            <a:off x="396000" y="57506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5" name="Image 154"/>
          <p:cNvPicPr/>
          <p:nvPr/>
        </p:nvPicPr>
        <p:blipFill>
          <a:blip r:embed="rId11"/>
          <a:stretch/>
        </p:blipFill>
        <p:spPr>
          <a:xfrm>
            <a:off x="1332000" y="57506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6" name="Image 155"/>
          <p:cNvPicPr/>
          <p:nvPr/>
        </p:nvPicPr>
        <p:blipFill>
          <a:blip r:embed="rId12"/>
          <a:stretch/>
        </p:blipFill>
        <p:spPr>
          <a:xfrm>
            <a:off x="3941640" y="57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7" name="Image 156"/>
          <p:cNvPicPr/>
          <p:nvPr/>
        </p:nvPicPr>
        <p:blipFill>
          <a:blip r:embed="rId13"/>
          <a:stretch/>
        </p:blipFill>
        <p:spPr>
          <a:xfrm>
            <a:off x="396000" y="66506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8" name="Image 157"/>
          <p:cNvPicPr/>
          <p:nvPr/>
        </p:nvPicPr>
        <p:blipFill>
          <a:blip r:embed="rId14"/>
          <a:stretch/>
        </p:blipFill>
        <p:spPr>
          <a:xfrm>
            <a:off x="396000" y="84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59" name="Image 158"/>
          <p:cNvPicPr/>
          <p:nvPr/>
        </p:nvPicPr>
        <p:blipFill>
          <a:blip r:embed="rId15"/>
          <a:stretch/>
        </p:blipFill>
        <p:spPr>
          <a:xfrm>
            <a:off x="396000" y="396000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60" name="TextShape 3"/>
          <p:cNvSpPr txBox="1"/>
          <p:nvPr/>
        </p:nvSpPr>
        <p:spPr>
          <a:xfrm>
            <a:off x="1260000" y="2239200"/>
            <a:ext cx="2160000" cy="49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-1">
                <a:latin typeface="Segoe UI"/>
              </a:rPr>
              <a:t>Téléphonez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-1">
                <a:latin typeface="Segoe UI"/>
              </a:rPr>
              <a:t>Immédiatement au 118.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1" name="TextShape 4"/>
          <p:cNvSpPr txBox="1"/>
          <p:nvPr/>
        </p:nvSpPr>
        <p:spPr>
          <a:xfrm>
            <a:off x="4788000" y="216720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Combattez le feu avec un moyen d'extinction approprié.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2" name="TextShape 5"/>
          <p:cNvSpPr txBox="1"/>
          <p:nvPr/>
        </p:nvSpPr>
        <p:spPr>
          <a:xfrm>
            <a:off x="1260000" y="2959560"/>
            <a:ext cx="2160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Sortez du bâtiment en prévenant les personnes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se trouvant sur votre chemin.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3" name="TextShape 6"/>
          <p:cNvSpPr txBox="1"/>
          <p:nvPr/>
        </p:nvSpPr>
        <p:spPr>
          <a:xfrm>
            <a:off x="4788000" y="3139560"/>
            <a:ext cx="2160000" cy="53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Fermez les fenêtres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et les portes.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4" name="TextShape 7"/>
          <p:cNvSpPr txBox="1"/>
          <p:nvPr/>
        </p:nvSpPr>
        <p:spPr>
          <a:xfrm>
            <a:off x="1260000" y="4039560"/>
            <a:ext cx="2160000" cy="49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Rassemblez-vous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à l'extérieur.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5" name="TextShape 8"/>
          <p:cNvSpPr txBox="1"/>
          <p:nvPr/>
        </p:nvSpPr>
        <p:spPr>
          <a:xfrm>
            <a:off x="4824000" y="4039560"/>
            <a:ext cx="2160000" cy="49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Attendez, renseignez 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et guidez les secours.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6" name="TextShape 9"/>
          <p:cNvSpPr txBox="1"/>
          <p:nvPr/>
        </p:nvSpPr>
        <p:spPr>
          <a:xfrm>
            <a:off x="1260000" y="5011560"/>
            <a:ext cx="2160000" cy="49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N'allez jamais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dans la fumée.</a:t>
            </a:r>
            <a:endParaRPr lang="fr-FR" sz="1350" b="0" strike="noStrike" spc="-1">
              <a:latin typeface="Arial"/>
            </a:endParaRPr>
          </a:p>
        </p:txBody>
      </p:sp>
      <p:pic>
        <p:nvPicPr>
          <p:cNvPr id="167" name="Image 166"/>
          <p:cNvPicPr/>
          <p:nvPr/>
        </p:nvPicPr>
        <p:blipFill>
          <a:blip r:embed="rId2"/>
          <a:stretch/>
        </p:blipFill>
        <p:spPr>
          <a:xfrm>
            <a:off x="3941640" y="486000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68" name="TextShape 10"/>
          <p:cNvSpPr txBox="1"/>
          <p:nvPr/>
        </p:nvSpPr>
        <p:spPr>
          <a:xfrm>
            <a:off x="4824000" y="4939560"/>
            <a:ext cx="2160000" cy="53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Indiquez votre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position au 118.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69" name="TextShape 11"/>
          <p:cNvSpPr txBox="1"/>
          <p:nvPr/>
        </p:nvSpPr>
        <p:spPr>
          <a:xfrm>
            <a:off x="2196000" y="5659920"/>
            <a:ext cx="1512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Protégez votre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porte avec de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l'eau et un linge humide.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70" name="TextShape 12"/>
          <p:cNvSpPr txBox="1"/>
          <p:nvPr/>
        </p:nvSpPr>
        <p:spPr>
          <a:xfrm>
            <a:off x="4788000" y="5803560"/>
            <a:ext cx="2160000" cy="52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Manifestez-vous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à la fenêtre.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71" name="TextShape 13"/>
          <p:cNvSpPr txBox="1"/>
          <p:nvPr/>
        </p:nvSpPr>
        <p:spPr>
          <a:xfrm>
            <a:off x="1260000" y="6660360"/>
            <a:ext cx="2376000" cy="71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N'encombrez pas les voies d'évacuation </a:t>
            </a:r>
            <a:r>
              <a:rPr lang="fr-FR" sz="1350" b="1" strike="noStrike" spc="9">
                <a:solidFill>
                  <a:srgbClr val="000000"/>
                </a:solidFill>
                <a:latin typeface="Helvetica-Bold"/>
                <a:ea typeface="Helvetica-Bold"/>
              </a:rPr>
              <a:t>(</a:t>
            </a: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portes, couloirs, escaliers, ...</a:t>
            </a:r>
            <a:r>
              <a:rPr lang="fr-FR" sz="1350" b="1" strike="noStrike" spc="9">
                <a:solidFill>
                  <a:srgbClr val="000000"/>
                </a:solidFill>
                <a:latin typeface="Helvetica-Bold"/>
                <a:ea typeface="Helvetica-Bold"/>
              </a:rPr>
              <a:t>)</a:t>
            </a: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172" name="TextShape 14"/>
          <p:cNvSpPr txBox="1"/>
          <p:nvPr/>
        </p:nvSpPr>
        <p:spPr>
          <a:xfrm>
            <a:off x="4824000" y="6668640"/>
            <a:ext cx="2376000" cy="711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Dans un local enfumé,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placez-vous au plus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près du sol.</a:t>
            </a:r>
            <a:r>
              <a:rPr lang="fr-FR" sz="130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 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173" name="TextShape 15"/>
          <p:cNvSpPr txBox="1"/>
          <p:nvPr/>
        </p:nvSpPr>
        <p:spPr>
          <a:xfrm>
            <a:off x="1296000" y="7640280"/>
            <a:ext cx="2376000" cy="74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Ne prenez jamais l'ascenseur en cas d'incendie.</a:t>
            </a:r>
            <a:endParaRPr lang="fr-FR" sz="1350" b="0" strike="noStrike" spc="-1">
              <a:latin typeface="Arial"/>
            </a:endParaRPr>
          </a:p>
        </p:txBody>
      </p:sp>
      <p:pic>
        <p:nvPicPr>
          <p:cNvPr id="174" name="Image 173"/>
          <p:cNvPicPr/>
          <p:nvPr/>
        </p:nvPicPr>
        <p:blipFill>
          <a:blip r:embed="rId2"/>
          <a:stretch/>
        </p:blipFill>
        <p:spPr>
          <a:xfrm>
            <a:off x="1260000" y="846000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75" name="TextShape 16"/>
          <p:cNvSpPr txBox="1"/>
          <p:nvPr/>
        </p:nvSpPr>
        <p:spPr>
          <a:xfrm>
            <a:off x="2124000" y="8388000"/>
            <a:ext cx="4320000" cy="111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En cas de début d’incendie et que votre bâtiment est protégé par une installation de détection incendie, enclenchez immédiatement le bouton poussoir rouge et composez immédiatement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le numéro 118.</a:t>
            </a:r>
            <a:endParaRPr lang="fr-FR" sz="13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2000" y="1656000"/>
            <a:ext cx="6696000" cy="32040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D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468000" y="1620000"/>
            <a:ext cx="6696000" cy="360000"/>
          </a:xfrm>
          <a:prstGeom prst="rect">
            <a:avLst/>
          </a:prstGeom>
          <a:solidFill>
            <a:srgbClr val="FF0D0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TextShape 3"/>
          <p:cNvSpPr txBox="1"/>
          <p:nvPr/>
        </p:nvSpPr>
        <p:spPr>
          <a:xfrm>
            <a:off x="468000" y="1620000"/>
            <a:ext cx="504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1" strike="noStrike" spc="-1">
                <a:latin typeface="Segoe UI"/>
              </a:rPr>
              <a:t>En cas d’incendie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432000" y="5112000"/>
            <a:ext cx="6696000" cy="2268000"/>
          </a:xfrm>
          <a:prstGeom prst="rect">
            <a:avLst/>
          </a:prstGeom>
          <a:solidFill>
            <a:srgbClr val="FFFFFF"/>
          </a:solidFill>
          <a:ln w="76320">
            <a:solidFill>
              <a:srgbClr val="F5DE1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468000" y="5076000"/>
            <a:ext cx="6696000" cy="360000"/>
          </a:xfrm>
          <a:prstGeom prst="rect">
            <a:avLst/>
          </a:prstGeom>
          <a:solidFill>
            <a:srgbClr val="F5DE1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TextShape 6"/>
          <p:cNvSpPr txBox="1"/>
          <p:nvPr/>
        </p:nvSpPr>
        <p:spPr>
          <a:xfrm>
            <a:off x="504000" y="5040000"/>
            <a:ext cx="504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1" strike="noStrike" spc="-1">
                <a:latin typeface="Segoe UI"/>
              </a:rPr>
              <a:t>Si vous ne pouvez pas sortir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2" name="CustomShape 7"/>
          <p:cNvSpPr/>
          <p:nvPr/>
        </p:nvSpPr>
        <p:spPr>
          <a:xfrm>
            <a:off x="432000" y="7632000"/>
            <a:ext cx="6696000" cy="2268000"/>
          </a:xfrm>
          <a:prstGeom prst="rect">
            <a:avLst/>
          </a:prstGeom>
          <a:solidFill>
            <a:srgbClr val="FFFFFF"/>
          </a:solidFill>
          <a:ln w="76320">
            <a:solidFill>
              <a:srgbClr val="2CBED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468000" y="7596000"/>
            <a:ext cx="6696000" cy="360000"/>
          </a:xfrm>
          <a:prstGeom prst="rect">
            <a:avLst/>
          </a:prstGeom>
          <a:solidFill>
            <a:srgbClr val="2CBED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TextShape 9"/>
          <p:cNvSpPr txBox="1"/>
          <p:nvPr/>
        </p:nvSpPr>
        <p:spPr>
          <a:xfrm>
            <a:off x="504000" y="7560000"/>
            <a:ext cx="504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1" strike="noStrike" spc="-1">
                <a:latin typeface="Segoe UI"/>
              </a:rPr>
              <a:t>Dans tous les cas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5" name="Image 184"/>
          <p:cNvPicPr/>
          <p:nvPr/>
        </p:nvPicPr>
        <p:blipFill>
          <a:blip r:embed="rId2"/>
          <a:stretch/>
        </p:blipFill>
        <p:spPr>
          <a:xfrm>
            <a:off x="582480" y="21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86" name="Image 185"/>
          <p:cNvPicPr/>
          <p:nvPr/>
        </p:nvPicPr>
        <p:blipFill>
          <a:blip r:embed="rId3"/>
          <a:stretch/>
        </p:blipFill>
        <p:spPr>
          <a:xfrm>
            <a:off x="3941640" y="216000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87" name="Image 186"/>
          <p:cNvPicPr/>
          <p:nvPr/>
        </p:nvPicPr>
        <p:blipFill>
          <a:blip r:embed="rId4"/>
          <a:stretch/>
        </p:blipFill>
        <p:spPr>
          <a:xfrm>
            <a:off x="570960" y="3047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88" name="Image 187"/>
          <p:cNvPicPr/>
          <p:nvPr/>
        </p:nvPicPr>
        <p:blipFill>
          <a:blip r:embed="rId5"/>
          <a:stretch/>
        </p:blipFill>
        <p:spPr>
          <a:xfrm>
            <a:off x="3941640" y="3047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89" name="Image 188"/>
          <p:cNvPicPr/>
          <p:nvPr/>
        </p:nvPicPr>
        <p:blipFill>
          <a:blip r:embed="rId6"/>
          <a:stretch/>
        </p:blipFill>
        <p:spPr>
          <a:xfrm>
            <a:off x="570960" y="391716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0" name="Image 189"/>
          <p:cNvPicPr/>
          <p:nvPr/>
        </p:nvPicPr>
        <p:blipFill>
          <a:blip r:embed="rId7"/>
          <a:stretch/>
        </p:blipFill>
        <p:spPr>
          <a:xfrm>
            <a:off x="3938760" y="391716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1" name="Image 190"/>
          <p:cNvPicPr/>
          <p:nvPr/>
        </p:nvPicPr>
        <p:blipFill>
          <a:blip r:embed="rId8"/>
          <a:stretch/>
        </p:blipFill>
        <p:spPr>
          <a:xfrm>
            <a:off x="570960" y="56066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2" name="Image 191"/>
          <p:cNvPicPr/>
          <p:nvPr/>
        </p:nvPicPr>
        <p:blipFill>
          <a:blip r:embed="rId2"/>
          <a:stretch/>
        </p:blipFill>
        <p:spPr>
          <a:xfrm>
            <a:off x="3938760" y="55922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3" name="Image 192"/>
          <p:cNvPicPr/>
          <p:nvPr/>
        </p:nvPicPr>
        <p:blipFill>
          <a:blip r:embed="rId9"/>
          <a:stretch/>
        </p:blipFill>
        <p:spPr>
          <a:xfrm>
            <a:off x="570960" y="648072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4" name="Image 193"/>
          <p:cNvPicPr/>
          <p:nvPr/>
        </p:nvPicPr>
        <p:blipFill>
          <a:blip r:embed="rId10"/>
          <a:stretch/>
        </p:blipFill>
        <p:spPr>
          <a:xfrm>
            <a:off x="1440000" y="648072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5" name="Image 194"/>
          <p:cNvPicPr/>
          <p:nvPr/>
        </p:nvPicPr>
        <p:blipFill>
          <a:blip r:embed="rId11"/>
          <a:stretch/>
        </p:blipFill>
        <p:spPr>
          <a:xfrm>
            <a:off x="3938760" y="648072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6" name="Image 195"/>
          <p:cNvPicPr/>
          <p:nvPr/>
        </p:nvPicPr>
        <p:blipFill>
          <a:blip r:embed="rId12"/>
          <a:stretch/>
        </p:blipFill>
        <p:spPr>
          <a:xfrm>
            <a:off x="564120" y="8141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7" name="Image 196"/>
          <p:cNvPicPr/>
          <p:nvPr/>
        </p:nvPicPr>
        <p:blipFill>
          <a:blip r:embed="rId13"/>
          <a:stretch/>
        </p:blipFill>
        <p:spPr>
          <a:xfrm>
            <a:off x="3938760" y="81410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98" name="Image 197"/>
          <p:cNvPicPr/>
          <p:nvPr/>
        </p:nvPicPr>
        <p:blipFill>
          <a:blip r:embed="rId14"/>
          <a:stretch/>
        </p:blipFill>
        <p:spPr>
          <a:xfrm>
            <a:off x="564120" y="899496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99" name="TextShape 10"/>
          <p:cNvSpPr txBox="1"/>
          <p:nvPr/>
        </p:nvSpPr>
        <p:spPr>
          <a:xfrm>
            <a:off x="1368000" y="223920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-1">
                <a:latin typeface="Segoe UI"/>
              </a:rPr>
              <a:t>Téléphonez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-1">
                <a:latin typeface="Segoe UI"/>
              </a:rPr>
              <a:t>Immédiatement au 118.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0" name="TextShape 11"/>
          <p:cNvSpPr txBox="1"/>
          <p:nvPr/>
        </p:nvSpPr>
        <p:spPr>
          <a:xfrm>
            <a:off x="4716000" y="216720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Combattez le feu avec un moyen d'extinction approprié.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1" name="TextShape 12"/>
          <p:cNvSpPr txBox="1"/>
          <p:nvPr/>
        </p:nvSpPr>
        <p:spPr>
          <a:xfrm>
            <a:off x="1368000" y="2959200"/>
            <a:ext cx="2160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Sortez du bâtiment en prévenant les personnes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se trouvant sur votre chemin.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2" name="TextShape 13"/>
          <p:cNvSpPr txBox="1"/>
          <p:nvPr/>
        </p:nvSpPr>
        <p:spPr>
          <a:xfrm>
            <a:off x="1368000" y="4003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Rassemblez-vous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à l'extérieur.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3" name="TextShape 14"/>
          <p:cNvSpPr txBox="1"/>
          <p:nvPr/>
        </p:nvSpPr>
        <p:spPr>
          <a:xfrm>
            <a:off x="4716000" y="3175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Fermez les fenêtres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et les portes.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4" name="TextShape 15"/>
          <p:cNvSpPr txBox="1"/>
          <p:nvPr/>
        </p:nvSpPr>
        <p:spPr>
          <a:xfrm>
            <a:off x="4716000" y="4003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Attendez, renseignez 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et guidez les secours.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5" name="TextShape 16"/>
          <p:cNvSpPr txBox="1"/>
          <p:nvPr/>
        </p:nvSpPr>
        <p:spPr>
          <a:xfrm>
            <a:off x="1368000" y="5695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N'allez jamais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dans la fumée.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6" name="TextShape 17"/>
          <p:cNvSpPr txBox="1"/>
          <p:nvPr/>
        </p:nvSpPr>
        <p:spPr>
          <a:xfrm>
            <a:off x="2304000" y="6379560"/>
            <a:ext cx="1512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Protégez votre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porte avec de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l'eau et un linge humide.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7" name="TextShape 18"/>
          <p:cNvSpPr txBox="1"/>
          <p:nvPr/>
        </p:nvSpPr>
        <p:spPr>
          <a:xfrm>
            <a:off x="4716000" y="5695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Indiquez votre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position au 118.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8" name="TextShape 19"/>
          <p:cNvSpPr txBox="1"/>
          <p:nvPr/>
        </p:nvSpPr>
        <p:spPr>
          <a:xfrm>
            <a:off x="4716000" y="6559560"/>
            <a:ext cx="2160000" cy="7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Manifestez-vous</a:t>
            </a:r>
            <a:endParaRPr lang="fr-FR" sz="1350" b="0" strike="noStrike" spc="-1">
              <a:latin typeface="Arial"/>
            </a:endParaRPr>
          </a:p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 UI"/>
                <a:ea typeface="SegoeUI-Bold"/>
              </a:rPr>
              <a:t>à la fenêtre.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09" name="TextShape 20"/>
          <p:cNvSpPr txBox="1"/>
          <p:nvPr/>
        </p:nvSpPr>
        <p:spPr>
          <a:xfrm>
            <a:off x="1368000" y="8208000"/>
            <a:ext cx="2376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N'encombrez pas les voies d'évacuation </a:t>
            </a:r>
            <a:r>
              <a:rPr lang="fr-FR" sz="1350" b="1" strike="noStrike" spc="9">
                <a:solidFill>
                  <a:srgbClr val="000000"/>
                </a:solidFill>
                <a:latin typeface="Helvetica-Bold"/>
                <a:ea typeface="Helvetica-Bold"/>
              </a:rPr>
              <a:t>(</a:t>
            </a: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portes, couloirs, escaliers, ...</a:t>
            </a:r>
            <a:r>
              <a:rPr lang="fr-FR" sz="1350" b="1" strike="noStrike" spc="9">
                <a:solidFill>
                  <a:srgbClr val="000000"/>
                </a:solidFill>
                <a:latin typeface="Helvetica-Bold"/>
                <a:ea typeface="Helvetica-Bold"/>
              </a:rPr>
              <a:t>)</a:t>
            </a: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10" name="TextShape 21"/>
          <p:cNvSpPr txBox="1"/>
          <p:nvPr/>
        </p:nvSpPr>
        <p:spPr>
          <a:xfrm>
            <a:off x="1368000" y="9007920"/>
            <a:ext cx="2376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Ne prenez jamais l'ascenseur en cas d'incendie.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211" name="TextShape 22"/>
          <p:cNvSpPr txBox="1"/>
          <p:nvPr/>
        </p:nvSpPr>
        <p:spPr>
          <a:xfrm>
            <a:off x="4716000" y="8144280"/>
            <a:ext cx="2376000" cy="90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ts val="1607"/>
              </a:lnSpc>
            </a:pPr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Dans un local enfumé,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placez-vous au plus</a:t>
            </a:r>
            <a:r>
              <a:t/>
            </a:r>
            <a:br/>
            <a:r>
              <a:rPr lang="fr-FR" sz="135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près du sol.</a:t>
            </a:r>
            <a:r>
              <a:rPr lang="fr-FR" sz="1300" b="1" strike="noStrike" spc="9">
                <a:solidFill>
                  <a:srgbClr val="000000"/>
                </a:solidFill>
                <a:latin typeface="SegoeUI-Bold"/>
                <a:ea typeface="SegoeUI-Bold"/>
              </a:rPr>
              <a:t> 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212" name="TextShape 23"/>
          <p:cNvSpPr txBox="1"/>
          <p:nvPr/>
        </p:nvSpPr>
        <p:spPr>
          <a:xfrm>
            <a:off x="342360" y="979920"/>
            <a:ext cx="5400000" cy="57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90" b="1" strike="noStrike" spc="-1">
                <a:latin typeface="Segoe UI"/>
              </a:rPr>
              <a:t>CONSIGNES GÉNÉRALES</a:t>
            </a:r>
            <a:endParaRPr lang="fr-FR" sz="2890" b="0" strike="noStrike" spc="-1">
              <a:latin typeface="Arial"/>
            </a:endParaRPr>
          </a:p>
        </p:txBody>
      </p:sp>
      <p:sp>
        <p:nvSpPr>
          <p:cNvPr id="214" name="TextShape 24"/>
          <p:cNvSpPr txBox="1"/>
          <p:nvPr/>
        </p:nvSpPr>
        <p:spPr>
          <a:xfrm>
            <a:off x="5508000" y="10015200"/>
            <a:ext cx="1742400" cy="32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350" b="1" strike="noStrike" spc="24">
                <a:solidFill>
                  <a:srgbClr val="EA171A"/>
                </a:solidFill>
                <a:latin typeface="SegoeUI-Bold"/>
                <a:ea typeface="SegoeUI-Bold"/>
              </a:rPr>
              <a:t>www.eca-vaud.ch</a:t>
            </a:r>
            <a:endParaRPr lang="fr-FR" sz="13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A_Doc" ma:contentTypeID="0x0101000C79484CC391BF419DB92D68570F14DE00FA9FC6387E155542BBADA8676B06C488" ma:contentTypeVersion="9" ma:contentTypeDescription="" ma:contentTypeScope="" ma:versionID="92e7c5522aafcb93058910c93b549d69">
  <xsd:schema xmlns:xsd="http://www.w3.org/2001/XMLSchema" xmlns:xs="http://www.w3.org/2001/XMLSchema" xmlns:p="http://schemas.microsoft.com/office/2006/metadata/properties" xmlns:ns2="1ebce4de-1355-4ec6-9a63-cf9a7adeaa2b" xmlns:ns3="0893af40-2973-4031-a343-56d9409227b4" targetNamespace="http://schemas.microsoft.com/office/2006/metadata/properties" ma:root="true" ma:fieldsID="5ce685eec3e270a4addd61d4a4b25f2e" ns2:_="" ns3:_="">
    <xsd:import namespace="1ebce4de-1355-4ec6-9a63-cf9a7adeaa2b"/>
    <xsd:import namespace="0893af40-2973-4031-a343-56d9409227b4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Public" minOccurs="0"/>
                <xsd:element ref="ns2:Code" minOccurs="0"/>
                <xsd:element ref="ns2:Legal" minOccurs="0"/>
                <xsd:element ref="ns2:Categorie" minOccurs="0"/>
                <xsd:element ref="ns2:SousCategorie" minOccurs="0"/>
                <xsd:element ref="ns2:Espace" minOccurs="0"/>
                <xsd:element ref="ns3:_x0078_y01" minOccurs="0"/>
                <xsd:element ref="ns3:dateWebsite" minOccurs="0"/>
                <xsd:element ref="ns3:adresse_posta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ce4de-1355-4ec6-9a63-cf9a7adeaa2b" elementFormDefault="qualified">
    <xsd:import namespace="http://schemas.microsoft.com/office/2006/documentManagement/types"/>
    <xsd:import namespace="http://schemas.microsoft.com/office/infopath/2007/PartnerControls"/>
    <xsd:element name="Division" ma:index="2" nillable="true" ma:displayName="Division" ma:format="Dropdown" ma:internalName="Division" ma:readOnly="false">
      <xsd:simpleType>
        <xsd:restriction base="dms:Choice">
          <xsd:enumeration value="DASS"/>
          <xsd:enumeration value="DDIS"/>
          <xsd:enumeration value="DPRE"/>
          <xsd:enumeration value="DSI"/>
          <xsd:enumeration value="SG"/>
        </xsd:restriction>
      </xsd:simpleType>
    </xsd:element>
    <xsd:element name="Public" ma:index="3" nillable="true" ma:displayName="Public" ma:default="Non défini" ma:format="Dropdown" ma:internalName="Public" ma:readOnly="false">
      <xsd:simpleType>
        <xsd:restriction base="dms:Choice">
          <xsd:enumeration value="Non défini"/>
          <xsd:enumeration value="Particuliers"/>
          <xsd:enumeration value="Entreprises"/>
          <xsd:enumeration value="Collectivités publiques"/>
          <xsd:enumeration value="Professionnels"/>
          <xsd:enumeration value="Sapeurs-pompiers"/>
        </xsd:restriction>
      </xsd:simpleType>
    </xsd:element>
    <xsd:element name="Code" ma:index="4" nillable="true" ma:displayName="Code" ma:description="Code du document (ex: identifiant de la loi qu'il décrit)" ma:internalName="Code" ma:readOnly="false">
      <xsd:simpleType>
        <xsd:restriction base="dms:Text">
          <xsd:maxLength value="255"/>
        </xsd:restriction>
      </xsd:simpleType>
    </xsd:element>
    <xsd:element name="Legal" ma:index="5" nillable="true" ma:displayName="Valeur légale" ma:default="0" ma:description="Est-ce que ce document possède une valeur légale (loi, règlement) ?" ma:internalName="Legal" ma:readOnly="false">
      <xsd:simpleType>
        <xsd:restriction base="dms:Boolean"/>
      </xsd:simpleType>
    </xsd:element>
    <xsd:element name="Categorie" ma:index="6" nillable="true" ma:displayName="Catégorie" ma:internalName="Categorie" ma:readOnly="false">
      <xsd:simpleType>
        <xsd:restriction base="dms:Text">
          <xsd:maxLength value="255"/>
        </xsd:restriction>
      </xsd:simpleType>
    </xsd:element>
    <xsd:element name="SousCategorie" ma:index="7" nillable="true" ma:displayName="Sous-catégorie" ma:internalName="SousCategorie" ma:readOnly="false">
      <xsd:simpleType>
        <xsd:restriction base="dms:Text">
          <xsd:maxLength value="255"/>
        </xsd:restriction>
      </xsd:simpleType>
    </xsd:element>
    <xsd:element name="Espace" ma:index="8" nillable="true" ma:displayName="Espace" ma:internalName="Espa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3af40-2973-4031-a343-56d9409227b4" elementFormDefault="qualified">
    <xsd:import namespace="http://schemas.microsoft.com/office/2006/documentManagement/types"/>
    <xsd:import namespace="http://schemas.microsoft.com/office/infopath/2007/PartnerControls"/>
    <xsd:element name="_x0078_y01" ma:index="15" nillable="true" ma:displayName="Text" ma:internalName="_x0078_y01">
      <xsd:simpleType>
        <xsd:restriction base="dms:Text"/>
      </xsd:simpleType>
    </xsd:element>
    <xsd:element name="dateWebsite" ma:index="16" nillable="true" ma:displayName="dateWebsite" ma:format="DateOnly" ma:internalName="dateWebsite">
      <xsd:simpleType>
        <xsd:restriction base="dms:DateTime"/>
      </xsd:simpleType>
    </xsd:element>
    <xsd:element name="adresse_postale" ma:index="17" nillable="true" ma:displayName="adresse_postale" ma:default="0" ma:description="Indique si un document a une adresse postale" ma:internalName="adresse_posta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l xmlns="1ebce4de-1355-4ec6-9a63-cf9a7adeaa2b">false</Legal>
    <SousCategorie xmlns="1ebce4de-1355-4ec6-9a63-cf9a7adeaa2b" xsi:nil="true"/>
    <Public xmlns="1ebce4de-1355-4ec6-9a63-cf9a7adeaa2b">Non défini</Public>
    <Code xmlns="1ebce4de-1355-4ec6-9a63-cf9a7adeaa2b" xsi:nil="true"/>
    <Categorie xmlns="1ebce4de-1355-4ec6-9a63-cf9a7adeaa2b" xsi:nil="true"/>
    <Espace xmlns="1ebce4de-1355-4ec6-9a63-cf9a7adeaa2b" xsi:nil="true"/>
    <_x0078_y01 xmlns="0893af40-2973-4031-a343-56d9409227b4" xsi:nil="true"/>
    <adresse_postale xmlns="0893af40-2973-4031-a343-56d9409227b4">false</adresse_postale>
    <Division xmlns="1ebce4de-1355-4ec6-9a63-cf9a7adeaa2b">DPRE</Division>
    <dateWebsite xmlns="0893af40-2973-4031-a343-56d9409227b4" xsi:nil="true"/>
  </documentManagement>
</p:properties>
</file>

<file path=customXml/itemProps1.xml><?xml version="1.0" encoding="utf-8"?>
<ds:datastoreItem xmlns:ds="http://schemas.openxmlformats.org/officeDocument/2006/customXml" ds:itemID="{15F8F134-5118-40DE-B4CC-8EBA0C1FCB07}"/>
</file>

<file path=customXml/itemProps2.xml><?xml version="1.0" encoding="utf-8"?>
<ds:datastoreItem xmlns:ds="http://schemas.openxmlformats.org/officeDocument/2006/customXml" ds:itemID="{A7A6E858-30C6-4AE9-B71E-F09CC7DE12AE}"/>
</file>

<file path=customXml/itemProps3.xml><?xml version="1.0" encoding="utf-8"?>
<ds:datastoreItem xmlns:ds="http://schemas.openxmlformats.org/officeDocument/2006/customXml" ds:itemID="{B5CA4D40-A0E8-45BF-BCA6-37B5F7E67A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368</Words>
  <Application>Microsoft Office PowerPoint</Application>
  <PresentationFormat>Personnalisé</PresentationFormat>
  <Paragraphs>63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DejaVu Sans</vt:lpstr>
      <vt:lpstr>Helvetica-Bold</vt:lpstr>
      <vt:lpstr>Segoe UI</vt:lpstr>
      <vt:lpstr>SegoeUI-Bold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d'emploi des consignes de sécurité</dc:title>
  <dc:subject/>
  <dc:creator>Béatrice BERSET</dc:creator>
  <dc:description/>
  <cp:lastModifiedBy>Béatrice BERSET</cp:lastModifiedBy>
  <cp:revision>67</cp:revision>
  <dcterms:created xsi:type="dcterms:W3CDTF">2020-10-22T14:59:57Z</dcterms:created>
  <dcterms:modified xsi:type="dcterms:W3CDTF">2021-03-11T14:42:05Z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0x0101000C79484CC391BF419DB92D68570F14DE00FA9FC6387E155542BBADA8676B06C488</vt:lpwstr>
  </property>
</Properties>
</file>